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84369" autoAdjust="0"/>
  </p:normalViewPr>
  <p:slideViewPr>
    <p:cSldViewPr>
      <p:cViewPr varScale="1">
        <p:scale>
          <a:sx n="62" d="100"/>
          <a:sy n="62" d="100"/>
        </p:scale>
        <p:origin x="-1710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BE4E9-C87C-436C-9C29-17FB1652ADD8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1DF6F-3365-4C8C-A3D6-5F3AFE1217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579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Існують додатки доповненої реальності що використовують маркери – фізичні зображення,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проскановуючи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які додаток використовує їх позицію для відображення контенту. Проте справді цікавими є додатки, що використовують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безмаркерний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підхід – вони аналізують простір навколо смартфону та створюють його карту, розпізнають площини, з якими можна взаємодіяти. Для реалізації такого функціоналу використовується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одночасну локалізацію та картографування.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Дослідження створення додатків доповненої реальності є актуальним завданням, адже ця галузь є молодою та перспективною .Дослідження та аналіз проблем цієї галузі зараз дозволить пришвидшити процес її становлення.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Метою магістерської роботи є ознайомитися з проблемою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з її рішеннями для доповненої реальності. Необхідно проаналізувати вже існуючі реалізації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їх особливості, переваги та недоліки. На основі проведених досліджень необхідно запропонувати вдосконалення існуючих реалізацій, проаналізувати можливі ризики їх впровадження та ймовірність отримання позитивного результату після їх розробки.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6182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Літом 2018 року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оголосили про офіційний випуск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плагіна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що дозволяє писати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кросплатформні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додатки для доповненої реальності.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об’єднує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одну сутність, будучи надбудовою над ними.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 офіційного релізу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 вільному доступі майже рік був експериментальний проект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 Interface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Цей проект – це було розробки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Цікавою особливістю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є функціональне рішення стосовно зміни розміру і положення моделі. Просто змінюючи розмір моделі можна отримати в результаті порушення в фізиці чи роботі системи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Для вирішення цієї проблеми AR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запропонували змінювати положення додаткової камери: віддаляти її щоб візуально зробити об’єкт меншим, наближати щоб зробити більшим, і рухати нею для представлення руху моделі.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356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Tango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(раніше відома як Project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Tango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платформа для обчислень доповненої реальності, розроблена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[53]. Технологія застосовує комп'ютерний зір для мобільних пристроїв, таких як смартфони і планшетні комп'ютери, щоб з'ясовувати своє місцезнаходження відносно навколишнього світу без використання GPS або інших зовнішніх сигналів. 1 березня 2018 року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припинила розробку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Tango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щоб зосередити всі ресурси на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ARCore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239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 боку віртуальної, доповненої та змішаної реальності найцікавішим є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SLAM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На сьогоднішній день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SLAM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є найбільш придатним для сканування невідомих середовищ, кімнат, просторів, і 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моделі або реальні об’єкти є основними джерелами інформації що отримується за допомогою камери, яка є найбільш важливою для доповненої реальності, проте наведені далі принципи можуть бути використані і з іншими джерелами даних.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0925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дозволяє відслідковувати переміщення телефону в просторі, визначати кількість і теплоту світла навколо, отримувати інформацію про горизонтальні площини, визначення вертикальних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площин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розпізнавання 2D-зображень, розпізнавання 3D-об’єктів,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автофокус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відзеркалення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текстурах віртуальних об’єктів фрагментів реальних об’єктів, розпізнавання обличчя, напряму погляду, можливе створення багатокористувацьких мережевих ігор для доповненої реальності.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10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створення відповідності між реальним і віртуальним просторами,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використовує техніку, названу візуально-інерційною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одометрією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Цей процес поєднує в собі інформацію з апаратного забезпечення пристрою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з аналізом зору комп'ютера на сцені, видимій на камеру пристрою.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визнає помітні особливості зображення, відслідковує відмінності в положеннях цих функцій у відеокадрах і порівнює цю інформацію з даними про рух даних. Результатом є високоточна модель позиції та руху пристрою.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614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ARCore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комплект розробки програмного забезпечення, створений компанією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що дозволяє будувати додатки з доповненою реальністю.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ARCore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використовує три основні технології для інтеграції віртуального контенту з реальним світом: 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Відстеження руху дозволяє телефону зрозуміти та відстежувати свою позицію щодо світу.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Розуміння навколишнього середовища дає змогу телефону визначити розмір і розташування плоских горизонтальних та вертикальних поверхонь, таких як земля або журнальний столик чи стіна.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Оцінка світла дозволяє телефону оцінити поточні умови освітлення середовища.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371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Wikitude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це компанія, що програмує основу для додатків доповненої реальності (AR), що базується в Зальцбурзі, Австрія. Заснована у 2008 році,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Wikitude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спочатку зосереджувала увагу на створенні доповненої реальності на основі місцезнаходження за допомогою програми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Wikitude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У 2012 році компанія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реструктуризувала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свою пропозицію, запустивши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Wikitude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SDK, концепцію розвитку, що використовує технологію розпізнавання та відстеження зображення та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геолокацію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811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Kudan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SDK – це двигун доповненої реальності для пристроїв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який дозволяє мобільним додаткам розпізнавати та відстежувати їх фізичне оточення, використовуючи не більше, ніж апаратне забезпечення, яке можна знайти практично в кожному розумному пристрої. Він також пропонує власний 3D-рендеринг.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585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2017 році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оголосив про вихід їх доповненої реальності для мобільних додатків. Особливість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 полягає в тому, що всі додатки для доповненої реальності працюють всередині додатка для мобільних телефонів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що дозволяє поширити їх на значно більшу аудиторію. Багато компаній співпрацюють з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щоб мати свою рекламу у вигляді доповненої реальності.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788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Vuforia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забезпечує крос-платформну підтримку додаткових рішень для пристроїв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 UWP через єдиний API, що дозволяє розробникам писати свої програми одноразово та запускати їх на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девайсах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 різними операційними системами.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Vuforia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 включає нові можливості для розміщення цифрових даних на поверхні землі, підлоги або на столі – цей спосіб називається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Розробники стверджують, що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можливий на великій кількості пристроїв, поширюючись на найширший спектр популярних пристроїв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і всі пристрої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із підтримкою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1DF6F-3365-4C8C-A3D6-5F3AFE12171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4269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16.12.2018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1484784"/>
            <a:ext cx="7848600" cy="1927225"/>
          </a:xfrm>
        </p:spPr>
        <p:txBody>
          <a:bodyPr/>
          <a:lstStyle/>
          <a:p>
            <a:pPr algn="ctr"/>
            <a:r>
              <a:rPr lang="uk-UA" sz="3600" dirty="0"/>
              <a:t>Дослідження  технологій SLAM в доповненій реальності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59632" y="332656"/>
            <a:ext cx="6400800" cy="1368152"/>
          </a:xfrm>
        </p:spPr>
        <p:txBody>
          <a:bodyPr/>
          <a:lstStyle/>
          <a:p>
            <a:pPr lvl="0" algn="ctr">
              <a:spcBef>
                <a:spcPts val="0"/>
              </a:spcBef>
              <a:buClrTx/>
              <a:buSzTx/>
            </a:pPr>
            <a:r>
              <a:rPr lang="uk-UA" sz="2000" dirty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Міністерство</a:t>
            </a:r>
            <a:r>
              <a:rPr lang="uk-UA" sz="2000" dirty="0">
                <a:solidFill>
                  <a:prstClr val="white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uk-UA" sz="2000" dirty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освіти і науки України</a:t>
            </a:r>
          </a:p>
          <a:p>
            <a:pPr lvl="0" algn="ctr">
              <a:spcBef>
                <a:spcPts val="0"/>
              </a:spcBef>
              <a:buClrTx/>
              <a:buSzTx/>
            </a:pPr>
            <a:r>
              <a:rPr lang="uk-UA" sz="2000" dirty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Черкаський державний технологічний університет</a:t>
            </a:r>
          </a:p>
          <a:p>
            <a:pPr lvl="0" algn="ctr">
              <a:spcBef>
                <a:spcPts val="0"/>
              </a:spcBef>
              <a:buClrTx/>
              <a:buSzTx/>
            </a:pPr>
            <a:r>
              <a:rPr lang="uk-UA" sz="2000" dirty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Факультет інформаційних технологій і систем</a:t>
            </a:r>
          </a:p>
          <a:p>
            <a:pPr lvl="0" algn="ctr">
              <a:spcBef>
                <a:spcPts val="0"/>
              </a:spcBef>
              <a:buClrTx/>
              <a:buSzTx/>
            </a:pPr>
            <a:r>
              <a:rPr lang="uk-UA" sz="2000" dirty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Кафедра інформаційних технологій </a:t>
            </a: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проектування</a:t>
            </a:r>
            <a:endParaRPr lang="uk-UA" sz="2000" dirty="0">
              <a:solidFill>
                <a:srgbClr val="4E3B30">
                  <a:shade val="75000"/>
                </a:srgbClr>
              </a:solidFill>
              <a:latin typeface="Franklin Gothic Book"/>
            </a:endParaRP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3937997" y="4437112"/>
            <a:ext cx="5206003" cy="15841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Tx/>
              <a:buSzTx/>
            </a:pP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Виконала: </a:t>
            </a:r>
          </a:p>
          <a:p>
            <a:pPr>
              <a:spcBef>
                <a:spcPts val="0"/>
              </a:spcBef>
              <a:buClrTx/>
              <a:buSzTx/>
            </a:pP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студентка групи МІТП-1703 Нечипоренко О.В.</a:t>
            </a:r>
          </a:p>
          <a:p>
            <a:pPr>
              <a:spcBef>
                <a:spcPts val="0"/>
              </a:spcBef>
              <a:buClrTx/>
              <a:buSzTx/>
            </a:pPr>
            <a:endParaRPr lang="uk-UA" sz="2000" dirty="0" smtClean="0">
              <a:solidFill>
                <a:srgbClr val="4E3B30">
                  <a:shade val="75000"/>
                </a:srgbClr>
              </a:solidFill>
              <a:latin typeface="Franklin Gothic Book"/>
            </a:endParaRPr>
          </a:p>
          <a:p>
            <a:pPr>
              <a:spcBef>
                <a:spcPts val="0"/>
              </a:spcBef>
              <a:buClrTx/>
              <a:buSzTx/>
            </a:pP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Керівник:</a:t>
            </a:r>
          </a:p>
          <a:p>
            <a:pPr>
              <a:spcBef>
                <a:spcPts val="0"/>
              </a:spcBef>
              <a:buClrTx/>
              <a:buSzTx/>
            </a:pPr>
            <a:r>
              <a:rPr lang="uk-UA" sz="2000" dirty="0" err="1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к.т.н</a:t>
            </a: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. </a:t>
            </a:r>
            <a:r>
              <a:rPr lang="uk-UA" sz="2000" dirty="0" err="1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Карапетян</a:t>
            </a:r>
            <a:r>
              <a:rPr lang="uk-UA" sz="2000" dirty="0" smtClean="0">
                <a:solidFill>
                  <a:srgbClr val="4E3B30">
                    <a:shade val="75000"/>
                  </a:srgbClr>
                </a:solidFill>
                <a:latin typeface="Franklin Gothic Book"/>
              </a:rPr>
              <a:t> А. Р.</a:t>
            </a:r>
            <a:endParaRPr lang="uk-UA" sz="2000" dirty="0">
              <a:solidFill>
                <a:srgbClr val="4E3B30">
                  <a:shade val="75000"/>
                </a:srgbClr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53486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Плагін</a:t>
            </a:r>
            <a:r>
              <a:rPr lang="en-US" dirty="0"/>
              <a:t> </a:t>
            </a:r>
            <a:r>
              <a:rPr lang="en-US" dirty="0" err="1"/>
              <a:t>Wikitude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3"/>
          <a:stretch>
            <a:fillRect/>
          </a:stretch>
        </p:blipFill>
        <p:spPr>
          <a:xfrm>
            <a:off x="4427984" y="1052736"/>
            <a:ext cx="4248472" cy="5640576"/>
          </a:xfrm>
          <a:prstGeom prst="rect">
            <a:avLst/>
          </a:prstGeom>
        </p:spPr>
      </p:pic>
      <p:pic>
        <p:nvPicPr>
          <p:cNvPr id="2050" name="Picture 2" descr="Ð ÐµÐ·ÑÐ»ÑÑÐ°Ñ Ð¿Ð¾ÑÑÐºÑ Ð·Ð¾Ð±ÑÐ°Ð¶ÐµÐ½Ñ Ð·Ð° Ð·Ð°Ð¿Ð¸ÑÐ¾Ð¼ &quot;wikitude logo png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963004"/>
            <a:ext cx="2733675" cy="20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56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Плагін</a:t>
            </a:r>
            <a:r>
              <a:rPr lang="en-US" dirty="0"/>
              <a:t> </a:t>
            </a:r>
            <a:r>
              <a:rPr lang="en-US" dirty="0" err="1"/>
              <a:t>Kudan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3"/>
          <a:stretch>
            <a:fillRect/>
          </a:stretch>
        </p:blipFill>
        <p:spPr>
          <a:xfrm>
            <a:off x="1115616" y="1772816"/>
            <a:ext cx="7272808" cy="479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1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Середовище</a:t>
            </a:r>
            <a:r>
              <a:rPr lang="en-US" dirty="0"/>
              <a:t> Facebook AR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3"/>
          <a:stretch>
            <a:fillRect/>
          </a:stretch>
        </p:blipFill>
        <p:spPr>
          <a:xfrm>
            <a:off x="323529" y="1844825"/>
            <a:ext cx="8424936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9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Плагін</a:t>
            </a:r>
            <a:r>
              <a:rPr lang="en-US" dirty="0"/>
              <a:t> </a:t>
            </a:r>
            <a:r>
              <a:rPr lang="en-US" dirty="0" err="1"/>
              <a:t>Vuforia</a:t>
            </a:r>
            <a:r>
              <a:rPr lang="en-US" dirty="0"/>
              <a:t> 7</a:t>
            </a:r>
            <a:endParaRPr lang="ru-RU" dirty="0"/>
          </a:p>
        </p:txBody>
      </p:sp>
      <p:pic>
        <p:nvPicPr>
          <p:cNvPr id="4" name="Рисунок 3" descr="D:\ІТП-133\M диплом\photos\3_Model_Placed_BLK AR test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560" y="499160"/>
            <a:ext cx="3001010" cy="616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/>
          <p:nvPr/>
        </p:nvPicPr>
        <p:blipFill>
          <a:blip r:embed="rId4"/>
          <a:stretch>
            <a:fillRect/>
          </a:stretch>
        </p:blipFill>
        <p:spPr>
          <a:xfrm>
            <a:off x="179512" y="1988840"/>
            <a:ext cx="5256584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9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Плагін</a:t>
            </a:r>
            <a:r>
              <a:rPr lang="en-US" dirty="0"/>
              <a:t> AR Foundation</a:t>
            </a:r>
            <a:endParaRPr lang="ru-RU" dirty="0"/>
          </a:p>
        </p:txBody>
      </p:sp>
      <p:pic>
        <p:nvPicPr>
          <p:cNvPr id="4" name="Рисунок 3" descr="D:\ІТП-133\M диплом\photos\IMG_0057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8604447" cy="49945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411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Проект</a:t>
            </a:r>
            <a:r>
              <a:rPr lang="en-US" dirty="0"/>
              <a:t> Tango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3"/>
          <a:stretch>
            <a:fillRect/>
          </a:stretch>
        </p:blipFill>
        <p:spPr>
          <a:xfrm>
            <a:off x="603528" y="1628800"/>
            <a:ext cx="8064896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1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Проблеми в доповненій реальності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800" dirty="0"/>
              <a:t>О</a:t>
            </a:r>
            <a:r>
              <a:rPr lang="uk-UA" sz="2800" dirty="0" smtClean="0"/>
              <a:t>бмеженість </a:t>
            </a:r>
            <a:r>
              <a:rPr lang="uk-UA" sz="2800" dirty="0"/>
              <a:t>в доступі для </a:t>
            </a:r>
            <a:r>
              <a:rPr lang="uk-UA" sz="2800" dirty="0" smtClean="0"/>
              <a:t>користувачів.</a:t>
            </a:r>
          </a:p>
          <a:p>
            <a:r>
              <a:rPr lang="uk-UA" sz="2800" dirty="0" smtClean="0"/>
              <a:t>Швидке </a:t>
            </a:r>
            <a:r>
              <a:rPr lang="uk-UA" sz="2800" dirty="0"/>
              <a:t>розряджання </a:t>
            </a:r>
            <a:r>
              <a:rPr lang="uk-UA" sz="2800" dirty="0" smtClean="0"/>
              <a:t>пристроїв.</a:t>
            </a:r>
          </a:p>
          <a:p>
            <a:r>
              <a:rPr lang="uk-UA" sz="2800" dirty="0" smtClean="0"/>
              <a:t>Проблеми взаємодії користувачів з додатками.</a:t>
            </a:r>
          </a:p>
          <a:p>
            <a:r>
              <a:rPr lang="uk-UA" sz="2800" dirty="0" smtClean="0"/>
              <a:t>Низька якість контенту.</a:t>
            </a:r>
          </a:p>
          <a:p>
            <a:r>
              <a:rPr lang="uk-UA" sz="2800" dirty="0"/>
              <a:t>О</a:t>
            </a:r>
            <a:r>
              <a:rPr lang="uk-UA" sz="2800" dirty="0" smtClean="0"/>
              <a:t>бмеження </a:t>
            </a:r>
            <a:r>
              <a:rPr lang="uk-UA" sz="2800" dirty="0"/>
              <a:t>з апаратної </a:t>
            </a:r>
            <a:r>
              <a:rPr lang="uk-UA" sz="2800" dirty="0" smtClean="0"/>
              <a:t>частини.</a:t>
            </a:r>
          </a:p>
          <a:p>
            <a:r>
              <a:rPr lang="uk-UA" sz="2800" dirty="0" smtClean="0"/>
              <a:t>Відсутність стандартів та документації.</a:t>
            </a:r>
          </a:p>
          <a:p>
            <a:r>
              <a:rPr lang="uk-UA" sz="2800" dirty="0" err="1"/>
              <a:t>Приватність</a:t>
            </a:r>
            <a:r>
              <a:rPr lang="uk-UA" sz="2800" dirty="0"/>
              <a:t> та безпека </a:t>
            </a:r>
            <a:r>
              <a:rPr lang="uk-UA" sz="2800" dirty="0" smtClean="0"/>
              <a:t>даних.</a:t>
            </a:r>
          </a:p>
          <a:p>
            <a:r>
              <a:rPr lang="uk-UA" sz="2800" dirty="0" smtClean="0"/>
              <a:t>Безпека життя.</a:t>
            </a:r>
          </a:p>
          <a:p>
            <a:r>
              <a:rPr lang="uk-UA" sz="2800" dirty="0" smtClean="0"/>
              <a:t>Відсутність різноманіття в додатках.</a:t>
            </a:r>
          </a:p>
        </p:txBody>
      </p:sp>
    </p:spTree>
    <p:extLst>
      <p:ext uri="{BB962C8B-B14F-4D97-AF65-F5344CB8AC3E}">
        <p14:creationId xmlns:p14="http://schemas.microsoft.com/office/powerpoint/2010/main" val="420836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1296144"/>
          </a:xfrm>
        </p:spPr>
        <p:txBody>
          <a:bodyPr>
            <a:normAutofit fontScale="90000"/>
          </a:bodyPr>
          <a:lstStyle/>
          <a:p>
            <a:r>
              <a:rPr lang="uk-UA" dirty="0"/>
              <a:t>Пропозиції покращення розробки додатків доповненої реальності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2132856"/>
            <a:ext cx="8229600" cy="4176464"/>
          </a:xfrm>
        </p:spPr>
        <p:txBody>
          <a:bodyPr/>
          <a:lstStyle/>
          <a:p>
            <a:pPr>
              <a:spcBef>
                <a:spcPts val="3600"/>
              </a:spcBef>
            </a:pPr>
            <a:r>
              <a:rPr lang="uk-UA" dirty="0" smtClean="0"/>
              <a:t>Додати стандартну інструкцію користувача до </a:t>
            </a:r>
            <a:r>
              <a:rPr lang="uk-UA" dirty="0" err="1" smtClean="0"/>
              <a:t>плагінів</a:t>
            </a:r>
            <a:r>
              <a:rPr lang="uk-UA" dirty="0" smtClean="0"/>
              <a:t>, яка б показувалась на початку роботи додатка.</a:t>
            </a:r>
          </a:p>
          <a:p>
            <a:pPr>
              <a:spcBef>
                <a:spcPts val="3600"/>
              </a:spcBef>
            </a:pPr>
            <a:r>
              <a:rPr lang="uk-UA" dirty="0" smtClean="0"/>
              <a:t>Додати стандартні інструкції для випадків, коли поверхня не сканується, з порадою зміни приміщення чи ввімкнення світла.</a:t>
            </a:r>
          </a:p>
          <a:p>
            <a:pPr>
              <a:spcBef>
                <a:spcPts val="3600"/>
              </a:spcBef>
            </a:pPr>
            <a:r>
              <a:rPr lang="uk-UA" dirty="0" smtClean="0"/>
              <a:t>При поганому освітленні додати </a:t>
            </a:r>
            <a:r>
              <a:rPr lang="uk-UA" dirty="0"/>
              <a:t>опцію «Ввімкнути спалах</a:t>
            </a:r>
            <a:r>
              <a:rPr lang="uk-UA" dirty="0" smtClean="0"/>
              <a:t>» під час роботи додатку.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67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Висновки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823266"/>
            <a:ext cx="4824536" cy="4653734"/>
          </a:xfrm>
        </p:spPr>
        <p:txBody>
          <a:bodyPr/>
          <a:lstStyle/>
          <a:p>
            <a:pPr>
              <a:spcBef>
                <a:spcPts val="2400"/>
              </a:spcBef>
            </a:pPr>
            <a:r>
              <a:rPr lang="uk-UA" sz="2800" dirty="0" smtClean="0"/>
              <a:t>Найпопулярніший </a:t>
            </a:r>
            <a:r>
              <a:rPr lang="uk-UA" sz="2800" dirty="0" err="1" smtClean="0"/>
              <a:t>плагін</a:t>
            </a:r>
            <a:r>
              <a:rPr lang="uk-UA" sz="2800" dirty="0" smtClean="0"/>
              <a:t> – </a:t>
            </a:r>
            <a:r>
              <a:rPr lang="en-US" sz="2800" dirty="0" err="1" smtClean="0"/>
              <a:t>ARKit</a:t>
            </a:r>
            <a:r>
              <a:rPr lang="uk-UA" sz="2800" dirty="0" smtClean="0"/>
              <a:t>.</a:t>
            </a:r>
          </a:p>
          <a:p>
            <a:pPr>
              <a:spcBef>
                <a:spcPts val="2400"/>
              </a:spcBef>
            </a:pPr>
            <a:r>
              <a:rPr lang="uk-UA" sz="2800" dirty="0" smtClean="0"/>
              <a:t>Найзручніший </a:t>
            </a:r>
            <a:r>
              <a:rPr lang="uk-UA" sz="2800" dirty="0" err="1" smtClean="0"/>
              <a:t>плагін</a:t>
            </a:r>
            <a:r>
              <a:rPr lang="uk-UA" sz="2800" dirty="0" smtClean="0"/>
              <a:t> – </a:t>
            </a:r>
            <a:r>
              <a:rPr lang="en-US" sz="2800" dirty="0" smtClean="0"/>
              <a:t>AR Foundation</a:t>
            </a:r>
          </a:p>
          <a:p>
            <a:pPr>
              <a:spcBef>
                <a:spcPts val="2400"/>
              </a:spcBef>
            </a:pPr>
            <a:r>
              <a:rPr lang="uk-UA" sz="2800" dirty="0" smtClean="0"/>
              <a:t>Основні проблеми: апаратне забезпечення та нерозвиненість галузі через її новизну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unity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823266"/>
            <a:ext cx="3608914" cy="1311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Ð ÐµÐ·ÑÐ»ÑÑÐ°Ñ Ð¿Ð¾ÑÑÐºÑ Ð·Ð¾Ð±ÑÐ°Ð¶ÐµÐ½Ñ Ð·Ð° Ð·Ð°Ð¿Ð¸ÑÐ¾Ð¼ &quot;arkit logo p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2828925"/>
            <a:ext cx="7029450" cy="402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64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dirty="0" smtClean="0"/>
              <a:t>Дякую за увагу!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868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Зміст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8768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uk-UA" sz="2800" dirty="0" smtClean="0"/>
              <a:t>Вступ</a:t>
            </a:r>
          </a:p>
          <a:p>
            <a:pPr>
              <a:lnSpc>
                <a:spcPct val="150000"/>
              </a:lnSpc>
            </a:pPr>
            <a:r>
              <a:rPr lang="uk-UA" sz="2800" dirty="0" smtClean="0"/>
              <a:t>Вступ до </a:t>
            </a:r>
            <a:r>
              <a:rPr lang="en-US" sz="2800" dirty="0" smtClean="0"/>
              <a:t>SLAM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SLAM </a:t>
            </a:r>
            <a:r>
              <a:rPr lang="uk-UA" sz="2800" dirty="0" smtClean="0"/>
              <a:t>в доповненій реальності</a:t>
            </a:r>
          </a:p>
          <a:p>
            <a:pPr>
              <a:lnSpc>
                <a:spcPct val="150000"/>
              </a:lnSpc>
            </a:pPr>
            <a:r>
              <a:rPr lang="uk-UA" sz="2800" dirty="0" smtClean="0"/>
              <a:t>Проблеми в доповненій реальності</a:t>
            </a:r>
          </a:p>
          <a:p>
            <a:pPr>
              <a:lnSpc>
                <a:spcPct val="150000"/>
              </a:lnSpc>
            </a:pPr>
            <a:r>
              <a:rPr lang="uk-UA" sz="2800" dirty="0" smtClean="0"/>
              <a:t>Пропозиції покращення розробки додатків доповненої реальності</a:t>
            </a:r>
          </a:p>
          <a:p>
            <a:pPr>
              <a:lnSpc>
                <a:spcPct val="150000"/>
              </a:lnSpc>
            </a:pPr>
            <a:r>
              <a:rPr lang="uk-UA" sz="2800" dirty="0" smtClean="0"/>
              <a:t>Висновки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0327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Вступ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876800"/>
          </a:xfrm>
        </p:spPr>
        <p:txBody>
          <a:bodyPr/>
          <a:lstStyle/>
          <a:p>
            <a:pPr marL="0" indent="457200">
              <a:spcBef>
                <a:spcPts val="2400"/>
              </a:spcBef>
              <a:buNone/>
            </a:pPr>
            <a:r>
              <a:rPr lang="uk-UA" dirty="0"/>
              <a:t>Доповнена реальність (в перекладі з англійської </a:t>
            </a:r>
            <a:r>
              <a:rPr lang="uk-UA" dirty="0" err="1"/>
              <a:t>augmented</a:t>
            </a:r>
            <a:r>
              <a:rPr lang="uk-UA" dirty="0"/>
              <a:t> </a:t>
            </a:r>
            <a:r>
              <a:rPr lang="uk-UA" dirty="0" err="1"/>
              <a:t>reality</a:t>
            </a:r>
            <a:r>
              <a:rPr lang="uk-UA" dirty="0"/>
              <a:t> або AR) – це доповнення фізичного світу за допомогою цифрових даних, яке забезпечується комп'ютерними пристроями (смартфонами, планшетами та окулярами AR) в режимі реального часу</a:t>
            </a:r>
            <a:r>
              <a:rPr lang="uk-UA" dirty="0" smtClean="0"/>
              <a:t>.</a:t>
            </a:r>
          </a:p>
          <a:p>
            <a:pPr marL="0" indent="457200">
              <a:spcBef>
                <a:spcPts val="2400"/>
              </a:spcBef>
              <a:buNone/>
            </a:pPr>
            <a:r>
              <a:rPr lang="uk-UA" dirty="0"/>
              <a:t>Можливості використання AR технологій практично безмежні. З кожним днем вони змінюють способи нашого спілкування, споживання інформації та ведення бізнесу. Доповнена реальність застосовується в освіті, медицині, авіації, </a:t>
            </a:r>
            <a:r>
              <a:rPr lang="uk-UA" dirty="0" smtClean="0"/>
              <a:t>маркетингу, </a:t>
            </a:r>
            <a:r>
              <a:rPr lang="uk-UA" dirty="0"/>
              <a:t>туризмі, </a:t>
            </a:r>
            <a:r>
              <a:rPr lang="uk-UA" dirty="0" smtClean="0"/>
              <a:t>дизайні, </a:t>
            </a:r>
            <a:r>
              <a:rPr lang="uk-UA" dirty="0" err="1"/>
              <a:t>шопінгу</a:t>
            </a:r>
            <a:r>
              <a:rPr lang="uk-UA" dirty="0"/>
              <a:t> та іграх</a:t>
            </a:r>
            <a:r>
              <a:rPr lang="uk-UA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88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Вступ до </a:t>
            </a:r>
            <a:r>
              <a:rPr lang="en-US" dirty="0" smtClean="0"/>
              <a:t>SLAM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457200">
              <a:spcBef>
                <a:spcPts val="2400"/>
              </a:spcBef>
              <a:buNone/>
            </a:pPr>
            <a:r>
              <a:rPr lang="uk-UA" dirty="0"/>
              <a:t>SLAM (</a:t>
            </a:r>
            <a:r>
              <a:rPr lang="uk-UA" dirty="0" err="1"/>
              <a:t>simultaneous</a:t>
            </a:r>
            <a:r>
              <a:rPr lang="uk-UA" dirty="0"/>
              <a:t> </a:t>
            </a:r>
            <a:r>
              <a:rPr lang="uk-UA" dirty="0" err="1"/>
              <a:t>localization</a:t>
            </a:r>
            <a:r>
              <a:rPr lang="uk-UA" dirty="0"/>
              <a:t> </a:t>
            </a:r>
            <a:r>
              <a:rPr lang="uk-UA" dirty="0" err="1"/>
              <a:t>and</a:t>
            </a:r>
            <a:r>
              <a:rPr lang="uk-UA" dirty="0"/>
              <a:t> </a:t>
            </a:r>
            <a:r>
              <a:rPr lang="uk-UA" dirty="0" err="1"/>
              <a:t>mapping</a:t>
            </a:r>
            <a:r>
              <a:rPr lang="uk-UA" dirty="0"/>
              <a:t> – одночасна локалізація і картографування) – це алгоритмічні обчислювальні задачі побудови і оновлення карти невідомого оточення з одночасним </a:t>
            </a:r>
            <a:r>
              <a:rPr lang="uk-UA" dirty="0" err="1"/>
              <a:t>відстежуванням</a:t>
            </a:r>
            <a:r>
              <a:rPr lang="uk-UA" dirty="0"/>
              <a:t> місцеположення об’єкту, що виконує сканування, рухаючись в просторі. </a:t>
            </a:r>
            <a:endParaRPr lang="uk-UA" dirty="0" smtClean="0"/>
          </a:p>
          <a:p>
            <a:pPr marL="0" indent="457200">
              <a:spcBef>
                <a:spcPts val="2400"/>
              </a:spcBef>
              <a:buNone/>
            </a:pPr>
            <a:r>
              <a:rPr lang="uk-UA" dirty="0"/>
              <a:t>SLAM використовується </a:t>
            </a:r>
            <a:r>
              <a:rPr lang="uk-UA" dirty="0" smtClean="0"/>
              <a:t>в </a:t>
            </a:r>
            <a:r>
              <a:rPr lang="uk-UA" dirty="0"/>
              <a:t>безпілотних автомобілях, безпілотних літаючих засобах, автономних підводних апаратах, планетоходах, </a:t>
            </a:r>
            <a:r>
              <a:rPr lang="uk-UA" dirty="0" smtClean="0"/>
              <a:t>побутових </a:t>
            </a:r>
            <a:r>
              <a:rPr lang="uk-UA" dirty="0"/>
              <a:t>роботах і навіть всередині людського </a:t>
            </a:r>
            <a:r>
              <a:rPr lang="uk-UA" dirty="0" smtClean="0"/>
              <a:t>тіла, в віртуальній реальності та доповненій реальності.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5248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92216"/>
          </a:xfrm>
        </p:spPr>
        <p:txBody>
          <a:bodyPr numCol="2">
            <a:normAutofit/>
          </a:bodyPr>
          <a:lstStyle/>
          <a:p>
            <a:pPr lvl="0"/>
            <a:r>
              <a:rPr lang="en-US" dirty="0"/>
              <a:t>EKF SLAM</a:t>
            </a:r>
            <a:r>
              <a:rPr lang="uk-UA" dirty="0"/>
              <a:t>;</a:t>
            </a:r>
            <a:endParaRPr lang="ru-RU" dirty="0"/>
          </a:p>
          <a:p>
            <a:pPr lvl="0"/>
            <a:r>
              <a:rPr lang="en-US" dirty="0" err="1"/>
              <a:t>FastSLAM</a:t>
            </a:r>
            <a:r>
              <a:rPr lang="uk-UA" dirty="0"/>
              <a:t> 1.0;</a:t>
            </a:r>
            <a:endParaRPr lang="ru-RU" dirty="0"/>
          </a:p>
          <a:p>
            <a:pPr lvl="0"/>
            <a:r>
              <a:rPr lang="en-US" dirty="0" err="1"/>
              <a:t>FastSLAM</a:t>
            </a:r>
            <a:r>
              <a:rPr lang="uk-UA" dirty="0"/>
              <a:t> 2.0;</a:t>
            </a:r>
            <a:endParaRPr lang="ru-RU" dirty="0"/>
          </a:p>
          <a:p>
            <a:pPr lvl="0"/>
            <a:r>
              <a:rPr lang="en-US" dirty="0"/>
              <a:t>L-SLAM;</a:t>
            </a:r>
            <a:endParaRPr lang="ru-RU" dirty="0"/>
          </a:p>
          <a:p>
            <a:pPr lvl="0"/>
            <a:r>
              <a:rPr lang="en-US" dirty="0"/>
              <a:t>Graph SLAM</a:t>
            </a:r>
            <a:r>
              <a:rPr lang="uk-UA" dirty="0"/>
              <a:t>;</a:t>
            </a:r>
            <a:endParaRPr lang="ru-RU" dirty="0"/>
          </a:p>
          <a:p>
            <a:pPr lvl="0"/>
            <a:r>
              <a:rPr lang="en-US" dirty="0"/>
              <a:t>DP-SLAM;</a:t>
            </a:r>
            <a:endParaRPr lang="ru-RU" dirty="0"/>
          </a:p>
          <a:p>
            <a:pPr lvl="0"/>
            <a:r>
              <a:rPr lang="en-US" dirty="0"/>
              <a:t>Parallel Tracking and </a:t>
            </a:r>
            <a:r>
              <a:rPr lang="en-US" dirty="0" err="1"/>
              <a:t>Maping</a:t>
            </a:r>
            <a:r>
              <a:rPr lang="en-US" dirty="0"/>
              <a:t> (PTAM);</a:t>
            </a:r>
            <a:endParaRPr lang="ru-RU" dirty="0"/>
          </a:p>
          <a:p>
            <a:pPr lvl="0"/>
            <a:r>
              <a:rPr lang="en-US" dirty="0"/>
              <a:t>Occupancy grid SLAM;</a:t>
            </a:r>
            <a:endParaRPr lang="ru-RU" dirty="0"/>
          </a:p>
          <a:p>
            <a:pPr lvl="0"/>
            <a:r>
              <a:rPr lang="en-US" dirty="0"/>
              <a:t>LSD-SLAM;</a:t>
            </a:r>
            <a:endParaRPr lang="ru-RU" dirty="0"/>
          </a:p>
          <a:p>
            <a:pPr lvl="0"/>
            <a:r>
              <a:rPr lang="en-US" dirty="0"/>
              <a:t>S-PTAM;</a:t>
            </a:r>
            <a:endParaRPr lang="ru-RU" dirty="0"/>
          </a:p>
          <a:p>
            <a:pPr lvl="0"/>
            <a:r>
              <a:rPr lang="en-US" dirty="0"/>
              <a:t>ORB-SLAM;</a:t>
            </a:r>
            <a:endParaRPr lang="ru-RU" dirty="0"/>
          </a:p>
          <a:p>
            <a:pPr lvl="0"/>
            <a:r>
              <a:rPr lang="en-US" dirty="0"/>
              <a:t>ORB-SLAM2;</a:t>
            </a:r>
            <a:endParaRPr lang="ru-RU" dirty="0"/>
          </a:p>
          <a:p>
            <a:pPr lvl="0"/>
            <a:r>
              <a:rPr lang="en-US" dirty="0" err="1"/>
              <a:t>MonoSLAM</a:t>
            </a:r>
            <a:r>
              <a:rPr lang="en-US" dirty="0"/>
              <a:t>;</a:t>
            </a:r>
            <a:endParaRPr lang="ru-RU" dirty="0"/>
          </a:p>
          <a:p>
            <a:pPr lvl="0"/>
            <a:r>
              <a:rPr lang="en-US" dirty="0"/>
              <a:t>Visual Slam;</a:t>
            </a:r>
            <a:endParaRPr lang="ru-RU" dirty="0"/>
          </a:p>
          <a:p>
            <a:pPr lvl="0"/>
            <a:r>
              <a:rPr lang="en-US" dirty="0" err="1"/>
              <a:t>CoSLAM</a:t>
            </a:r>
            <a:r>
              <a:rPr lang="en-US" dirty="0"/>
              <a:t>;</a:t>
            </a:r>
            <a:endParaRPr lang="ru-RU" dirty="0"/>
          </a:p>
          <a:p>
            <a:pPr lvl="0"/>
            <a:r>
              <a:rPr lang="en-US" dirty="0" err="1"/>
              <a:t>SeqSLAM</a:t>
            </a:r>
            <a:r>
              <a:rPr lang="en-US" dirty="0"/>
              <a:t>;</a:t>
            </a:r>
            <a:endParaRPr lang="ru-RU" dirty="0"/>
          </a:p>
          <a:p>
            <a:pPr lvl="0"/>
            <a:r>
              <a:rPr lang="en-US" dirty="0"/>
              <a:t>Incremental Smoothing and </a:t>
            </a:r>
            <a:r>
              <a:rPr lang="en-US" dirty="0" err="1"/>
              <a:t>Maping</a:t>
            </a:r>
            <a:r>
              <a:rPr lang="en-US" dirty="0"/>
              <a:t> (</a:t>
            </a:r>
            <a:r>
              <a:rPr lang="en-US" dirty="0" err="1"/>
              <a:t>iSAM</a:t>
            </a:r>
            <a:r>
              <a:rPr lang="en-US" dirty="0"/>
              <a:t>);</a:t>
            </a:r>
            <a:endParaRPr lang="ru-RU" dirty="0"/>
          </a:p>
          <a:p>
            <a:pPr lvl="0"/>
            <a:r>
              <a:rPr lang="en-US" dirty="0"/>
              <a:t>Topological </a:t>
            </a:r>
            <a:r>
              <a:rPr lang="en-US" dirty="0" smtClean="0"/>
              <a:t>SLAM</a:t>
            </a:r>
            <a:r>
              <a:rPr lang="uk-UA" dirty="0" smtClean="0"/>
              <a:t>.</a:t>
            </a:r>
            <a:endParaRPr lang="ru-RU" dirty="0"/>
          </a:p>
          <a:p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uk-UA" dirty="0" smtClean="0"/>
              <a:t>Технології </a:t>
            </a:r>
            <a:r>
              <a:rPr lang="en-US" dirty="0" smtClean="0"/>
              <a:t>SLAM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45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SLAM </a:t>
            </a:r>
            <a:r>
              <a:rPr lang="uk-UA" dirty="0"/>
              <a:t>в доповненій </a:t>
            </a:r>
            <a:r>
              <a:rPr lang="uk-UA" dirty="0" smtClean="0"/>
              <a:t>реальності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3200" dirty="0" err="1" smtClean="0"/>
              <a:t>Плагін</a:t>
            </a:r>
            <a:r>
              <a:rPr lang="uk-UA" sz="3200" dirty="0" smtClean="0"/>
              <a:t> </a:t>
            </a:r>
            <a:r>
              <a:rPr lang="en-US" sz="3200" dirty="0" err="1" smtClean="0"/>
              <a:t>ARKit</a:t>
            </a:r>
            <a:r>
              <a:rPr lang="uk-UA" sz="3200" dirty="0"/>
              <a:t>;</a:t>
            </a:r>
            <a:r>
              <a:rPr lang="uk-UA" sz="3200" dirty="0" smtClean="0"/>
              <a:t> </a:t>
            </a:r>
          </a:p>
          <a:p>
            <a:r>
              <a:rPr lang="uk-UA" sz="3200" dirty="0" err="1"/>
              <a:t>Плагін</a:t>
            </a:r>
            <a:r>
              <a:rPr lang="uk-UA" sz="3200" dirty="0"/>
              <a:t> </a:t>
            </a:r>
            <a:r>
              <a:rPr lang="en-US" sz="3200" dirty="0" err="1" smtClean="0"/>
              <a:t>ARCore</a:t>
            </a:r>
            <a:r>
              <a:rPr lang="uk-UA" sz="3200" dirty="0"/>
              <a:t>;</a:t>
            </a:r>
            <a:r>
              <a:rPr lang="uk-UA" sz="3200" dirty="0" smtClean="0"/>
              <a:t> </a:t>
            </a:r>
          </a:p>
          <a:p>
            <a:r>
              <a:rPr lang="uk-UA" sz="3200" dirty="0" err="1"/>
              <a:t>Плагін</a:t>
            </a:r>
            <a:r>
              <a:rPr lang="uk-UA" sz="3200" dirty="0"/>
              <a:t> </a:t>
            </a:r>
            <a:r>
              <a:rPr lang="en-US" sz="3200" dirty="0" err="1" smtClean="0"/>
              <a:t>Wikitude</a:t>
            </a:r>
            <a:r>
              <a:rPr lang="uk-UA" sz="3200" dirty="0"/>
              <a:t>;</a:t>
            </a:r>
            <a:r>
              <a:rPr lang="uk-UA" sz="3200" dirty="0" smtClean="0"/>
              <a:t> </a:t>
            </a:r>
          </a:p>
          <a:p>
            <a:r>
              <a:rPr lang="uk-UA" sz="3200" dirty="0" err="1"/>
              <a:t>Плагін</a:t>
            </a:r>
            <a:r>
              <a:rPr lang="uk-UA" sz="3200" dirty="0"/>
              <a:t> </a:t>
            </a:r>
            <a:r>
              <a:rPr lang="en-US" sz="3200" dirty="0" err="1" smtClean="0"/>
              <a:t>Kudan</a:t>
            </a:r>
            <a:r>
              <a:rPr lang="uk-UA" sz="3200" dirty="0"/>
              <a:t>;</a:t>
            </a:r>
            <a:r>
              <a:rPr lang="uk-UA" sz="3200" dirty="0" smtClean="0"/>
              <a:t> </a:t>
            </a:r>
          </a:p>
          <a:p>
            <a:r>
              <a:rPr lang="uk-UA" sz="3200" dirty="0" err="1"/>
              <a:t>Плагін</a:t>
            </a:r>
            <a:r>
              <a:rPr lang="uk-UA" sz="3200" dirty="0"/>
              <a:t> </a:t>
            </a:r>
            <a:r>
              <a:rPr lang="en-US" sz="3200" dirty="0" err="1" smtClean="0"/>
              <a:t>Vuforia</a:t>
            </a:r>
            <a:r>
              <a:rPr lang="uk-UA" sz="3200" dirty="0" smtClean="0"/>
              <a:t> 7; </a:t>
            </a:r>
          </a:p>
          <a:p>
            <a:r>
              <a:rPr lang="uk-UA" sz="3200" dirty="0" err="1"/>
              <a:t>Плагін</a:t>
            </a:r>
            <a:r>
              <a:rPr lang="uk-UA" sz="3200" dirty="0"/>
              <a:t> </a:t>
            </a:r>
            <a:r>
              <a:rPr lang="en-US" sz="3200" dirty="0" smtClean="0"/>
              <a:t>AR Foundation</a:t>
            </a:r>
            <a:r>
              <a:rPr lang="uk-UA" sz="3200" dirty="0"/>
              <a:t>;</a:t>
            </a:r>
            <a:r>
              <a:rPr lang="uk-UA" sz="3200" dirty="0" smtClean="0"/>
              <a:t> </a:t>
            </a:r>
          </a:p>
          <a:p>
            <a:r>
              <a:rPr lang="uk-UA" sz="3200" dirty="0" smtClean="0"/>
              <a:t>Середовище </a:t>
            </a:r>
            <a:r>
              <a:rPr lang="en-US" sz="3200" dirty="0"/>
              <a:t>Facebook </a:t>
            </a:r>
            <a:r>
              <a:rPr lang="en-US" sz="3200" dirty="0" smtClean="0"/>
              <a:t>AR</a:t>
            </a:r>
            <a:r>
              <a:rPr lang="uk-UA" sz="3200" dirty="0" smtClean="0"/>
              <a:t>;</a:t>
            </a:r>
            <a:r>
              <a:rPr lang="en-US" sz="3200" dirty="0" smtClean="0"/>
              <a:t> </a:t>
            </a:r>
            <a:endParaRPr lang="uk-UA" sz="3200" dirty="0" smtClean="0"/>
          </a:p>
          <a:p>
            <a:r>
              <a:rPr lang="uk-UA" sz="3200" dirty="0" smtClean="0"/>
              <a:t>Проект </a:t>
            </a:r>
            <a:r>
              <a:rPr lang="en-US" sz="3200" dirty="0" smtClean="0"/>
              <a:t>Tango</a:t>
            </a:r>
            <a:r>
              <a:rPr lang="uk-UA" sz="3200" dirty="0" smtClean="0"/>
              <a:t>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04430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Плагін</a:t>
            </a:r>
            <a:r>
              <a:rPr lang="uk-UA" dirty="0" smtClean="0"/>
              <a:t> </a:t>
            </a:r>
            <a:r>
              <a:rPr lang="en-US" dirty="0" err="1" smtClean="0"/>
              <a:t>ARKit</a:t>
            </a:r>
            <a:endParaRPr lang="ru-RU" dirty="0"/>
          </a:p>
        </p:txBody>
      </p:sp>
      <p:pic>
        <p:nvPicPr>
          <p:cNvPr id="4" name="Рисунок 3" descr="D:\ІТП-133\M диплом\photos\photo_2017-09-22_17-17-20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01552"/>
            <a:ext cx="4067944" cy="5301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D:\ІТП-133\M диплом\photos\photo_2017-09-22_16-24-34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412776"/>
            <a:ext cx="4032448" cy="52899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706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/>
              <a:t>Плагін</a:t>
            </a:r>
            <a:r>
              <a:rPr lang="uk-UA" dirty="0"/>
              <a:t> </a:t>
            </a:r>
            <a:r>
              <a:rPr lang="en-US" dirty="0" err="1"/>
              <a:t>ARKit</a:t>
            </a:r>
            <a:endParaRPr lang="ru-RU" dirty="0"/>
          </a:p>
        </p:txBody>
      </p:sp>
      <p:pic>
        <p:nvPicPr>
          <p:cNvPr id="4" name="Рисунок 3" descr="D:\ІТП-133\M диплом\photos\ARKit3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12776"/>
            <a:ext cx="2750185" cy="4949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D:\ІТП-133\M диплом\photos\ARKit2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705" y="1412776"/>
            <a:ext cx="2746384" cy="4949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D:\ІТП-133\M диплом\photos\ARKit1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1405528"/>
            <a:ext cx="2741841" cy="4947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7265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Плагін</a:t>
            </a:r>
            <a:r>
              <a:rPr lang="en-US" dirty="0"/>
              <a:t> </a:t>
            </a:r>
            <a:r>
              <a:rPr lang="en-US" dirty="0" err="1"/>
              <a:t>ARCore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3"/>
          <a:stretch>
            <a:fillRect/>
          </a:stretch>
        </p:blipFill>
        <p:spPr>
          <a:xfrm>
            <a:off x="323528" y="1988840"/>
            <a:ext cx="4076700" cy="4056380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4"/>
          <a:stretch>
            <a:fillRect/>
          </a:stretch>
        </p:blipFill>
        <p:spPr>
          <a:xfrm>
            <a:off x="4796760" y="1948835"/>
            <a:ext cx="4143375" cy="413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6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Ясность">
  <a:themeElements>
    <a:clrScheme name="Ясность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Ясность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318</TotalTime>
  <Words>1337</Words>
  <Application>Microsoft Office PowerPoint</Application>
  <PresentationFormat>Экран (4:3)</PresentationFormat>
  <Paragraphs>108</Paragraphs>
  <Slides>19</Slides>
  <Notes>11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Ясность</vt:lpstr>
      <vt:lpstr>Дослідження  технологій SLAM в доповненій реальності</vt:lpstr>
      <vt:lpstr>Зміст</vt:lpstr>
      <vt:lpstr>Вступ</vt:lpstr>
      <vt:lpstr>Вступ до SLAM</vt:lpstr>
      <vt:lpstr>Технології SLAM</vt:lpstr>
      <vt:lpstr>SLAM в доповненій реальності</vt:lpstr>
      <vt:lpstr>Плагін ARKit</vt:lpstr>
      <vt:lpstr>Плагін ARKit</vt:lpstr>
      <vt:lpstr>Плагін ARCore</vt:lpstr>
      <vt:lpstr>Плагін Wikitude</vt:lpstr>
      <vt:lpstr>Плагін Kudan</vt:lpstr>
      <vt:lpstr>Середовище Facebook AR</vt:lpstr>
      <vt:lpstr>Плагін Vuforia 7</vt:lpstr>
      <vt:lpstr>Плагін AR Foundation</vt:lpstr>
      <vt:lpstr>Проект Tango</vt:lpstr>
      <vt:lpstr>Проблеми в доповненій реальності</vt:lpstr>
      <vt:lpstr>Пропозиції покращення розробки додатків доповненої реальності </vt:lpstr>
      <vt:lpstr>Висновки</vt:lpstr>
      <vt:lpstr>Дякую за увагу!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Дослідження  технологій SLAM в доповненій реальності</dc:title>
  <dc:creator>Alex</dc:creator>
  <cp:lastModifiedBy>Alex</cp:lastModifiedBy>
  <cp:revision>12</cp:revision>
  <dcterms:created xsi:type="dcterms:W3CDTF">2018-12-16T16:38:46Z</dcterms:created>
  <dcterms:modified xsi:type="dcterms:W3CDTF">2018-12-16T22:07:35Z</dcterms:modified>
</cp:coreProperties>
</file>

<file path=docProps/thumbnail.jpeg>
</file>